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75" r:id="rId4"/>
    <p:sldId id="256" r:id="rId5"/>
    <p:sldId id="257" r:id="rId6"/>
    <p:sldId id="259" r:id="rId7"/>
    <p:sldId id="260" r:id="rId8"/>
    <p:sldId id="276" r:id="rId9"/>
    <p:sldId id="267" r:id="rId10"/>
    <p:sldId id="281" r:id="rId11"/>
    <p:sldId id="282" r:id="rId12"/>
    <p:sldId id="283" r:id="rId13"/>
    <p:sldId id="279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27FA2-0DCD-4F30-9A8A-A2952486A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MY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4F2184-F542-422E-AAF1-5B63B4A3E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MY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1900BE-6AF2-4251-9BF7-6ED3A542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1B83-30CF-48E0-A158-ECBEE172BFAB}" type="datetimeFigureOut">
              <a:rPr lang="en-MY" smtClean="0"/>
              <a:t>6/5/2018</a:t>
            </a:fld>
            <a:endParaRPr lang="en-MY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1EB360-313C-426D-9D80-DA5DA4CC3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19F17F-32AE-4448-9FA0-D00B6FB3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97218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F91CEB-5475-435E-95DD-B41D16DE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MY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E30C16D-CDCF-451C-886A-C4776A66D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MY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17B9BB-94A7-4E08-A6AC-3FFF056E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1B83-30CF-48E0-A158-ECBEE172BFAB}" type="datetimeFigureOut">
              <a:rPr lang="en-MY" smtClean="0"/>
              <a:t>6/5/2018</a:t>
            </a:fld>
            <a:endParaRPr lang="en-MY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E087E1-EE14-4566-B6AA-4B28BA009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989CE9-925E-485D-9CF4-4634D74E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5823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C74D885-E41A-41AC-873C-C0250B62D4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MY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9BE99DA-B3BA-4AD3-AE01-6CE7EF495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MY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354EDF-5BC7-4A8A-BA3A-313A15C54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1B83-30CF-48E0-A158-ECBEE172BFAB}" type="datetimeFigureOut">
              <a:rPr lang="en-MY" smtClean="0"/>
              <a:t>6/5/2018</a:t>
            </a:fld>
            <a:endParaRPr lang="en-MY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9E05DC-8B2D-422E-8F9E-6CAA9E18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01DB4-6BD6-44CF-B498-8F7C3EBD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13835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01B815-A84A-484E-8503-963E672D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MY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2AA21E-C4C5-4A79-9B8D-94A87353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MY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2C3753-ECB0-4C80-A5C6-244CD7CCC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1B83-30CF-48E0-A158-ECBEE172BFAB}" type="datetimeFigureOut">
              <a:rPr lang="en-MY" smtClean="0"/>
              <a:t>6/5/2018</a:t>
            </a:fld>
            <a:endParaRPr lang="en-MY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5148D1-FD94-4700-8547-757E0F52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46B13B-19EB-4A51-9161-BD22A4616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5835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08A6D-69C2-4249-A48F-87DEC343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MY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EFAAE5-B784-44A9-922B-0220BAFA1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BE49F-FE1D-4144-A350-C36AF297A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1B83-30CF-48E0-A158-ECBEE172BFAB}" type="datetimeFigureOut">
              <a:rPr lang="en-MY" smtClean="0"/>
              <a:t>6/5/2018</a:t>
            </a:fld>
            <a:endParaRPr lang="en-MY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F985C4-E785-4987-90C4-0DBCDB7A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A19838-A696-4727-A24E-25A822A1F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0051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E3606C-F146-4BE6-9E3F-6E0F68D8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MY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53CFBB-6FD4-418B-B4A5-8602D42F52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MY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C0DB9BE-FAD5-42A2-9DA6-D9C8D265A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MY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759F71-6D70-4048-8494-846DEBBF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1B83-30CF-48E0-A158-ECBEE172BFAB}" type="datetimeFigureOut">
              <a:rPr lang="en-MY" smtClean="0"/>
              <a:t>6/5/2018</a:t>
            </a:fld>
            <a:endParaRPr lang="en-MY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424A244-02CA-423F-9FEA-87F213B87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258BF-E353-4959-BA12-173CDE7D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04303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5A126-19E6-4B28-BFA2-E0552D811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MY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1743DA-3EC5-4F18-A460-250556A74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A72B8E-813B-4D79-8003-D170EDF6D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MY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EB3D9D1-EF37-4E76-BFC1-F2E258C49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6D743B9-FE55-490E-8DDD-DFAB0222A1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MY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0C2B87A-6863-4A2A-B59D-7B95B7960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1B83-30CF-48E0-A158-ECBEE172BFAB}" type="datetimeFigureOut">
              <a:rPr lang="en-MY" smtClean="0"/>
              <a:t>6/5/2018</a:t>
            </a:fld>
            <a:endParaRPr lang="en-MY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EB04914-6799-4884-BFFB-276EFE81B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3F699A0-35A3-46F4-A975-FE365DAA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4125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D838A-D8CC-4183-9E95-645BE99F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MY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22CCFCF-33EC-45B0-89B9-5366570EF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1B83-30CF-48E0-A158-ECBEE172BFAB}" type="datetimeFigureOut">
              <a:rPr lang="en-MY" smtClean="0"/>
              <a:t>6/5/2018</a:t>
            </a:fld>
            <a:endParaRPr lang="en-MY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E7C6193-5B2F-4E5F-B1D1-1610205F7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2EC9C9-8919-4F6D-B4CC-65BAB2977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3567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B41B5B-FFC7-45C2-BF1A-0C4F989B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1B83-30CF-48E0-A158-ECBEE172BFAB}" type="datetimeFigureOut">
              <a:rPr lang="en-MY" smtClean="0"/>
              <a:t>6/5/2018</a:t>
            </a:fld>
            <a:endParaRPr lang="en-MY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92471BE-53EE-42CE-A632-BC77E4DAD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9064A0-C9A5-46FB-B8D9-4A94304D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0806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BEEE0-C1CF-47C9-9A94-E1E07859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MY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021B56-9D69-4759-8F19-BDCDA61DC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MY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355690-B6EF-4F61-8313-8D803C1C7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CA04AD7-E468-4C92-ACF9-3BD9157F9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1B83-30CF-48E0-A158-ECBEE172BFAB}" type="datetimeFigureOut">
              <a:rPr lang="en-MY" smtClean="0"/>
              <a:t>6/5/2018</a:t>
            </a:fld>
            <a:endParaRPr lang="en-MY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AB5E012-B990-4687-9CBA-E4501DDC2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AF3C67-1626-413F-A7AD-392DFF72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48641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17A8C-6656-4F69-B34A-B62D0925F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MY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78E76C9-18B5-45E5-B7B5-55F53DEF7B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50E551-CD8C-48C5-8C78-8C2063AFA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95067B-C5F6-4283-A25C-73407F3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1B83-30CF-48E0-A158-ECBEE172BFAB}" type="datetimeFigureOut">
              <a:rPr lang="en-MY" smtClean="0"/>
              <a:t>6/5/2018</a:t>
            </a:fld>
            <a:endParaRPr lang="en-MY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79BF1A-443B-4681-8323-6534DC8B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96166FE-C1A1-4ECE-9007-CA914557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55105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6B66F3C-C0EA-470A-9DD1-2D94DDA9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MY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F24556-EFB2-440E-BF46-EB830F983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MY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3E5EDB-891C-4737-8B55-BBB1A70380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F1B83-30CF-48E0-A158-ECBEE172BFAB}" type="datetimeFigureOut">
              <a:rPr lang="en-MY" smtClean="0"/>
              <a:t>6/5/2018</a:t>
            </a:fld>
            <a:endParaRPr lang="en-MY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B57429-9CC0-40F6-AF4E-5FA24914D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9F817A-23B7-474D-9D8E-CB8739D4B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F03D0-5206-4EAA-AB09-E7AF1BFB562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5511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140.116.245.148/WebCourse/students/e24035097/hw2/index.html" TargetMode="External"/><Relationship Id="rId4" Type="http://schemas.openxmlformats.org/officeDocument/2006/relationships/hyperlink" Target="http://140.116.245.148/WebCourse/students/e24035097/hw1/index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140.116.245.148/WebCourse/students/e24035097/hw2/index.html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桌 的圖片&#10;&#10;描述是以高可信度產生">
            <a:extLst>
              <a:ext uri="{FF2B5EF4-FFF2-40B4-BE49-F238E27FC236}">
                <a16:creationId xmlns:a16="http://schemas.microsoft.com/office/drawing/2014/main" id="{A20742FD-1144-4179-8466-C5B3A8C62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8781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FE5B24F-C2AD-4937-89ED-50207972168E}"/>
              </a:ext>
            </a:extLst>
          </p:cNvPr>
          <p:cNvSpPr txBox="1"/>
          <p:nvPr/>
        </p:nvSpPr>
        <p:spPr>
          <a:xfrm>
            <a:off x="3988904" y="5949049"/>
            <a:ext cx="4479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dirty="0">
                <a:latin typeface="Arabic Typesetting" panose="020B0604020202020204" pitchFamily="66" charset="-78"/>
                <a:cs typeface="Arabic Typesetting" panose="020B0604020202020204" pitchFamily="66" charset="-78"/>
                <a:hlinkClick r:id="rId4"/>
              </a:rPr>
              <a:t>http://140.116.245.148/WebCourse/students/e24035097/hw1/index.html</a:t>
            </a:r>
            <a:endParaRPr lang="en-MY" sz="1600" dirty="0">
              <a:latin typeface="Arabic Typesetting" panose="020B0604020202020204" pitchFamily="66" charset="-78"/>
              <a:cs typeface="Arabic Typesetting" panose="020B0604020202020204" pitchFamily="66" charset="-7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857B43F-9917-49E9-B529-7E9F6C384D64}"/>
              </a:ext>
            </a:extLst>
          </p:cNvPr>
          <p:cNvSpPr/>
          <p:nvPr/>
        </p:nvSpPr>
        <p:spPr>
          <a:xfrm>
            <a:off x="5128591" y="993913"/>
            <a:ext cx="107342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bg2">
                    <a:lumMod val="25000"/>
                  </a:schemeClr>
                </a:solidFill>
              </a:rPr>
              <a:t>M A Y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37C86F-0440-4B3D-A2E4-8DC85CE5655B}"/>
              </a:ext>
            </a:extLst>
          </p:cNvPr>
          <p:cNvSpPr/>
          <p:nvPr/>
        </p:nvSpPr>
        <p:spPr>
          <a:xfrm>
            <a:off x="4843669" y="5179557"/>
            <a:ext cx="273657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bg2">
                    <a:lumMod val="25000"/>
                  </a:schemeClr>
                </a:solidFill>
              </a:rPr>
              <a:t>HW2 PHOTO GALLERY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1586EB-CE48-466F-BBF9-3B62E0CD95D2}"/>
              </a:ext>
            </a:extLst>
          </p:cNvPr>
          <p:cNvSpPr/>
          <p:nvPr/>
        </p:nvSpPr>
        <p:spPr>
          <a:xfrm>
            <a:off x="3667537" y="5949049"/>
            <a:ext cx="5423453" cy="469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latin typeface="Arabic Typesetting" panose="020B0604020202020204" pitchFamily="66" charset="-78"/>
                <a:cs typeface="Arabic Typesetting" panose="020B0604020202020204" pitchFamily="66" charset="-78"/>
                <a:hlinkClick r:id="rId5"/>
              </a:rPr>
              <a:t>http://140.116.245.148/WebCourse/students/e24035097/hw2/index.html</a:t>
            </a:r>
            <a:endParaRPr lang="en-MY" dirty="0">
              <a:latin typeface="Arabic Typesetting" panose="020B0604020202020204" pitchFamily="66" charset="-78"/>
              <a:cs typeface="Arabic Typesetting" panose="020B0604020202020204" pitchFamily="66" charset="-78"/>
            </a:endParaRPr>
          </a:p>
          <a:p>
            <a:pPr algn="ctr"/>
            <a:endParaRPr lang="en-MY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822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>
            <a:extLst>
              <a:ext uri="{FF2B5EF4-FFF2-40B4-BE49-F238E27FC236}">
                <a16:creationId xmlns:a16="http://schemas.microsoft.com/office/drawing/2014/main" id="{EC244930-5D6A-4010-9D02-EB323D6846E5}"/>
              </a:ext>
            </a:extLst>
          </p:cNvPr>
          <p:cNvSpPr/>
          <p:nvPr/>
        </p:nvSpPr>
        <p:spPr>
          <a:xfrm flipV="1">
            <a:off x="4508953" y="45704"/>
            <a:ext cx="3174093" cy="989454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AE9DC9D-DD85-4F52-9972-A655DB00F3C3}"/>
              </a:ext>
            </a:extLst>
          </p:cNvPr>
          <p:cNvSpPr txBox="1"/>
          <p:nvPr/>
        </p:nvSpPr>
        <p:spPr>
          <a:xfrm>
            <a:off x="5543604" y="0"/>
            <a:ext cx="1104791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SCROLL</a:t>
            </a:r>
          </a:p>
          <a:p>
            <a:pPr algn="ctr">
              <a:lnSpc>
                <a:spcPct val="150000"/>
              </a:lnSpc>
            </a:pPr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DOWN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A52977-2CA0-4312-A4B9-FC399474F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75" b="5872"/>
          <a:stretch/>
        </p:blipFill>
        <p:spPr>
          <a:xfrm>
            <a:off x="0" y="1181610"/>
            <a:ext cx="12192000" cy="5658679"/>
          </a:xfrm>
          <a:prstGeom prst="rect">
            <a:avLst/>
          </a:prstGeom>
        </p:spPr>
      </p:pic>
      <p:sp>
        <p:nvSpPr>
          <p:cNvPr id="6" name="圖說文字: 雙折線加上強調線 5">
            <a:extLst>
              <a:ext uri="{FF2B5EF4-FFF2-40B4-BE49-F238E27FC236}">
                <a16:creationId xmlns:a16="http://schemas.microsoft.com/office/drawing/2014/main" id="{255FE8F3-6D6D-4EFC-9D88-10D58FF7F645}"/>
              </a:ext>
            </a:extLst>
          </p:cNvPr>
          <p:cNvSpPr/>
          <p:nvPr/>
        </p:nvSpPr>
        <p:spPr>
          <a:xfrm rot="20977424">
            <a:off x="6862028" y="484738"/>
            <a:ext cx="4954752" cy="876858"/>
          </a:xfrm>
          <a:prstGeom prst="accentCallout3">
            <a:avLst>
              <a:gd name="adj1" fmla="val 21131"/>
              <a:gd name="adj2" fmla="val -2916"/>
              <a:gd name="adj3" fmla="val 98115"/>
              <a:gd name="adj4" fmla="val -12083"/>
              <a:gd name="adj5" fmla="val 95879"/>
              <a:gd name="adj6" fmla="val -11145"/>
              <a:gd name="adj7" fmla="val 98323"/>
              <a:gd name="adj8" fmla="val -14823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FLEX CONTAINER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-display image preview within this flex container that will wrap 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display,  flex-wrap, align-items, box-sizing</a:t>
            </a:r>
          </a:p>
        </p:txBody>
      </p:sp>
    </p:spTree>
    <p:extLst>
      <p:ext uri="{BB962C8B-B14F-4D97-AF65-F5344CB8AC3E}">
        <p14:creationId xmlns:p14="http://schemas.microsoft.com/office/powerpoint/2010/main" val="926328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A6C12C0-2247-4A67-BF68-ACBFE4C79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62" b="5485"/>
          <a:stretch/>
        </p:blipFill>
        <p:spPr>
          <a:xfrm>
            <a:off x="0" y="0"/>
            <a:ext cx="12192000" cy="56586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E0E2F73-55FB-44F3-8F08-8754D0B87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82" b="14185"/>
          <a:stretch/>
        </p:blipFill>
        <p:spPr>
          <a:xfrm>
            <a:off x="0" y="4863548"/>
            <a:ext cx="12192000" cy="2120348"/>
          </a:xfrm>
          <a:prstGeom prst="rect">
            <a:avLst/>
          </a:prstGeom>
        </p:spPr>
      </p:pic>
      <p:sp>
        <p:nvSpPr>
          <p:cNvPr id="6" name="圖說文字: 雙折線加上強調線 5">
            <a:extLst>
              <a:ext uri="{FF2B5EF4-FFF2-40B4-BE49-F238E27FC236}">
                <a16:creationId xmlns:a16="http://schemas.microsoft.com/office/drawing/2014/main" id="{A740326E-F050-4060-88A4-5693D8CE904B}"/>
              </a:ext>
            </a:extLst>
          </p:cNvPr>
          <p:cNvSpPr/>
          <p:nvPr/>
        </p:nvSpPr>
        <p:spPr>
          <a:xfrm rot="20640764">
            <a:off x="2228295" y="578490"/>
            <a:ext cx="4425976" cy="1603994"/>
          </a:xfrm>
          <a:prstGeom prst="accentCallout3">
            <a:avLst>
              <a:gd name="adj1" fmla="val 21131"/>
              <a:gd name="adj2" fmla="val -2916"/>
              <a:gd name="adj3" fmla="val 98115"/>
              <a:gd name="adj4" fmla="val -12083"/>
              <a:gd name="adj5" fmla="val 95879"/>
              <a:gd name="adj6" fmla="val -11145"/>
              <a:gd name="adj7" fmla="val 98323"/>
              <a:gd name="adj8" fmla="val -14823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IMAGE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-when click on it, open the gallery slideshow （have ease in transition）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-hover: scale(1.075)----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img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will become bigger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object-fit, transform, transition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img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hover, </a:t>
            </a:r>
          </a:p>
          <a:p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-JS function: 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openModal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 , 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closeModal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62425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>
            <a:extLst>
              <a:ext uri="{FF2B5EF4-FFF2-40B4-BE49-F238E27FC236}">
                <a16:creationId xmlns:a16="http://schemas.microsoft.com/office/drawing/2014/main" id="{587C1956-70B8-480D-921D-BD879F8C5798}"/>
              </a:ext>
            </a:extLst>
          </p:cNvPr>
          <p:cNvSpPr/>
          <p:nvPr/>
        </p:nvSpPr>
        <p:spPr>
          <a:xfrm flipV="1">
            <a:off x="4508952" y="0"/>
            <a:ext cx="3174093" cy="989454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A015081-E7C8-4CEA-A7EE-7BBF3427E810}"/>
              </a:ext>
            </a:extLst>
          </p:cNvPr>
          <p:cNvSpPr txBox="1"/>
          <p:nvPr/>
        </p:nvSpPr>
        <p:spPr>
          <a:xfrm>
            <a:off x="5450630" y="0"/>
            <a:ext cx="1290738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CLICK ON </a:t>
            </a:r>
          </a:p>
          <a:p>
            <a:pPr algn="ctr">
              <a:lnSpc>
                <a:spcPct val="150000"/>
              </a:lnSpc>
            </a:pPr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IMAGE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7DC9DB-199A-480B-83A6-7DF989818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41" b="5873"/>
          <a:stretch/>
        </p:blipFill>
        <p:spPr>
          <a:xfrm>
            <a:off x="-1" y="1186878"/>
            <a:ext cx="12192000" cy="5565104"/>
          </a:xfrm>
          <a:prstGeom prst="rect">
            <a:avLst/>
          </a:prstGeom>
        </p:spPr>
      </p:pic>
      <p:sp>
        <p:nvSpPr>
          <p:cNvPr id="5" name="圖說文字: 雙折線加上強調線 4">
            <a:extLst>
              <a:ext uri="{FF2B5EF4-FFF2-40B4-BE49-F238E27FC236}">
                <a16:creationId xmlns:a16="http://schemas.microsoft.com/office/drawing/2014/main" id="{FC58BC1F-0703-455E-B1E4-E2B73872B274}"/>
              </a:ext>
            </a:extLst>
          </p:cNvPr>
          <p:cNvSpPr/>
          <p:nvPr/>
        </p:nvSpPr>
        <p:spPr>
          <a:xfrm rot="20640764">
            <a:off x="378182" y="532667"/>
            <a:ext cx="4093224" cy="1603994"/>
          </a:xfrm>
          <a:prstGeom prst="accentCallout3">
            <a:avLst>
              <a:gd name="adj1" fmla="val 21131"/>
              <a:gd name="adj2" fmla="val -2916"/>
              <a:gd name="adj3" fmla="val 98115"/>
              <a:gd name="adj4" fmla="val -12083"/>
              <a:gd name="adj5" fmla="val 160599"/>
              <a:gd name="adj6" fmla="val 60936"/>
              <a:gd name="adj7" fmla="val 162485"/>
              <a:gd name="adj8" fmla="val 61988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SLIDESHOW (Manual &amp; Auto)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-you can click on the button for next/previous photo;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or wait for 5s to jump automatic to the next photo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-download the image directly if click on it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cursor, object-fit, overflow, z-index, etc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&lt;a download&gt; </a:t>
            </a:r>
          </a:p>
          <a:p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-JS function: </a:t>
            </a:r>
            <a:r>
              <a:rPr lang="en-MY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currentSlide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</a:t>
            </a:r>
            <a:endParaRPr lang="en-MY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圖說文字: 雙折線加上強調線 7">
            <a:extLst>
              <a:ext uri="{FF2B5EF4-FFF2-40B4-BE49-F238E27FC236}">
                <a16:creationId xmlns:a16="http://schemas.microsoft.com/office/drawing/2014/main" id="{CEBA0257-7DF6-41F9-B49E-194197A1FFE2}"/>
              </a:ext>
            </a:extLst>
          </p:cNvPr>
          <p:cNvSpPr/>
          <p:nvPr/>
        </p:nvSpPr>
        <p:spPr>
          <a:xfrm>
            <a:off x="9486827" y="86343"/>
            <a:ext cx="2615087" cy="1100535"/>
          </a:xfrm>
          <a:prstGeom prst="accentCallout3">
            <a:avLst>
              <a:gd name="adj1" fmla="val 21131"/>
              <a:gd name="adj2" fmla="val -2916"/>
              <a:gd name="adj3" fmla="val 149052"/>
              <a:gd name="adj4" fmla="val -7471"/>
              <a:gd name="adj5" fmla="val 160599"/>
              <a:gd name="adj6" fmla="val 60936"/>
              <a:gd name="adj7" fmla="val 141261"/>
              <a:gd name="adj8" fmla="val 75166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BUTTON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X{CLOSE the slide show}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 {next photo}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 {previous photo}</a:t>
            </a:r>
          </a:p>
          <a:p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-JS function: </a:t>
            </a:r>
            <a:r>
              <a:rPr lang="en-MY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plusSlides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</a:t>
            </a:r>
            <a:endParaRPr lang="en-MY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MY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圖說文字: 雙折線加上強調線 8">
            <a:extLst>
              <a:ext uri="{FF2B5EF4-FFF2-40B4-BE49-F238E27FC236}">
                <a16:creationId xmlns:a16="http://schemas.microsoft.com/office/drawing/2014/main" id="{17813453-49C8-453D-A504-9F9B46CF09CA}"/>
              </a:ext>
            </a:extLst>
          </p:cNvPr>
          <p:cNvSpPr/>
          <p:nvPr/>
        </p:nvSpPr>
        <p:spPr>
          <a:xfrm rot="20640764">
            <a:off x="9516932" y="2120713"/>
            <a:ext cx="2433350" cy="560312"/>
          </a:xfrm>
          <a:prstGeom prst="accentCallout3">
            <a:avLst>
              <a:gd name="adj1" fmla="val 21131"/>
              <a:gd name="adj2" fmla="val -2916"/>
              <a:gd name="adj3" fmla="val 215821"/>
              <a:gd name="adj4" fmla="val -11800"/>
              <a:gd name="adj5" fmla="val 178124"/>
              <a:gd name="adj6" fmla="val 55248"/>
              <a:gd name="adj7" fmla="val 254692"/>
              <a:gd name="adj8" fmla="val 76712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BACKGROUND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-black 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color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with 0.6 opacity</a:t>
            </a:r>
          </a:p>
        </p:txBody>
      </p:sp>
      <p:sp>
        <p:nvSpPr>
          <p:cNvPr id="10" name="圖說文字: 雙折線加上強調線 9">
            <a:extLst>
              <a:ext uri="{FF2B5EF4-FFF2-40B4-BE49-F238E27FC236}">
                <a16:creationId xmlns:a16="http://schemas.microsoft.com/office/drawing/2014/main" id="{41BBF0F8-9D1B-4BCA-8025-06728B8C1515}"/>
              </a:ext>
            </a:extLst>
          </p:cNvPr>
          <p:cNvSpPr/>
          <p:nvPr/>
        </p:nvSpPr>
        <p:spPr>
          <a:xfrm rot="20640764">
            <a:off x="1232368" y="3757226"/>
            <a:ext cx="4093224" cy="1725219"/>
          </a:xfrm>
          <a:prstGeom prst="accentCallout3">
            <a:avLst>
              <a:gd name="adj1" fmla="val 21131"/>
              <a:gd name="adj2" fmla="val -2916"/>
              <a:gd name="adj3" fmla="val 98115"/>
              <a:gd name="adj4" fmla="val -12083"/>
              <a:gd name="adj5" fmla="val 103947"/>
              <a:gd name="adj6" fmla="val -11848"/>
              <a:gd name="adj7" fmla="val 131378"/>
              <a:gd name="adj8" fmla="val -5244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FOOTER(Music Controller)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-music play 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automotively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have 3 music, after one  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end,will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continue to the second music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-music will pause if leave the slideshow 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-can choose the music as freely as you wish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audio</a:t>
            </a:r>
          </a:p>
          <a:p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-JS function: run()</a:t>
            </a:r>
            <a:endParaRPr lang="en-MY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198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AC636C3-C282-416D-9D71-99E4F2108043}"/>
              </a:ext>
            </a:extLst>
          </p:cNvPr>
          <p:cNvSpPr/>
          <p:nvPr/>
        </p:nvSpPr>
        <p:spPr>
          <a:xfrm>
            <a:off x="-92765" y="2014330"/>
            <a:ext cx="12510052" cy="2663687"/>
          </a:xfrm>
          <a:prstGeom prst="rect">
            <a:avLst/>
          </a:prstGeom>
          <a:solidFill>
            <a:schemeClr val="tx1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" algn="ctr"/>
            <a:r>
              <a:rPr lang="en-MY" sz="4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D I F </a:t>
            </a:r>
            <a:r>
              <a:rPr lang="en-MY" sz="40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F</a:t>
            </a:r>
            <a:r>
              <a:rPr lang="en-MY" sz="4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 I C U L T Y </a:t>
            </a:r>
          </a:p>
          <a:p>
            <a:pPr marL="72000" algn="ctr"/>
            <a:r>
              <a:rPr lang="en-MY" sz="4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&amp;</a:t>
            </a:r>
          </a:p>
          <a:p>
            <a:pPr marL="72000" algn="ctr"/>
            <a:r>
              <a:rPr lang="en-MY" sz="4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S O L U T I O N </a:t>
            </a:r>
          </a:p>
        </p:txBody>
      </p:sp>
    </p:spTree>
    <p:extLst>
      <p:ext uri="{BB962C8B-B14F-4D97-AF65-F5344CB8AC3E}">
        <p14:creationId xmlns:p14="http://schemas.microsoft.com/office/powerpoint/2010/main" val="2965778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DDFB687-6A62-481F-8FAC-CD41E637EA2B}"/>
              </a:ext>
            </a:extLst>
          </p:cNvPr>
          <p:cNvSpPr/>
          <p:nvPr/>
        </p:nvSpPr>
        <p:spPr>
          <a:xfrm>
            <a:off x="2637183" y="901147"/>
            <a:ext cx="7050156" cy="51550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" algn="ctr"/>
            <a:endParaRPr lang="en-MY" sz="40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A12BC93-7447-4CFB-BA8F-06DD0C5DC7C7}"/>
              </a:ext>
            </a:extLst>
          </p:cNvPr>
          <p:cNvSpPr txBox="1"/>
          <p:nvPr/>
        </p:nvSpPr>
        <p:spPr>
          <a:xfrm>
            <a:off x="2823213" y="1351508"/>
            <a:ext cx="6083910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MY" sz="2400" b="1" dirty="0"/>
              <a:t>照片</a:t>
            </a:r>
            <a:r>
              <a:rPr lang="zh-CN" altLang="en-US" sz="2400" b="1" dirty="0"/>
              <a:t>容量太大，網頁加載很慢</a:t>
            </a:r>
            <a:endParaRPr lang="en-MY" altLang="zh-CN" sz="1600" b="1" dirty="0"/>
          </a:p>
          <a:p>
            <a:r>
              <a:rPr lang="en-US" dirty="0"/>
              <a:t>      </a:t>
            </a:r>
            <a:r>
              <a:rPr lang="en-US" altLang="zh-CN" dirty="0"/>
              <a:t>- </a:t>
            </a:r>
            <a:r>
              <a:rPr lang="zh-CN" altLang="en-US" dirty="0"/>
              <a:t>把照片畫質減低，減低容量</a:t>
            </a:r>
            <a:endParaRPr lang="en-MY" altLang="zh-CN" dirty="0"/>
          </a:p>
          <a:p>
            <a:endParaRPr lang="en-MY" dirty="0"/>
          </a:p>
          <a:p>
            <a:endParaRPr lang="en-MY" dirty="0"/>
          </a:p>
          <a:p>
            <a:r>
              <a:rPr lang="en-MY" sz="2400" b="1" dirty="0"/>
              <a:t>2. </a:t>
            </a:r>
            <a:r>
              <a:rPr lang="zh-CN" altLang="en-US" sz="2400" b="1" dirty="0"/>
              <a:t>照片大小不一致，顯示出來的畫面會卡掉</a:t>
            </a:r>
            <a:endParaRPr lang="en-MY" altLang="zh-CN" sz="2400" b="1" dirty="0"/>
          </a:p>
          <a:p>
            <a:endParaRPr lang="en-MY" altLang="zh-CN" sz="1600" b="1" dirty="0"/>
          </a:p>
          <a:p>
            <a:r>
              <a:rPr lang="en-MY" dirty="0"/>
              <a:t>  </a:t>
            </a:r>
            <a:r>
              <a:rPr lang="en-US" dirty="0"/>
              <a:t>  </a:t>
            </a:r>
            <a:r>
              <a:rPr lang="en-US" altLang="zh-CN" dirty="0"/>
              <a:t>-</a:t>
            </a:r>
            <a:r>
              <a:rPr lang="zh-CN" altLang="en-US" dirty="0"/>
              <a:t>先把照片的大小透過修圖軟體統一化再使用</a:t>
            </a:r>
            <a:endParaRPr lang="en-MY" dirty="0"/>
          </a:p>
          <a:p>
            <a:endParaRPr lang="en-MY" dirty="0"/>
          </a:p>
          <a:p>
            <a:r>
              <a:rPr lang="en-MY" sz="2400" b="1" dirty="0"/>
              <a:t>3. </a:t>
            </a:r>
            <a:r>
              <a:rPr lang="zh-CN" altLang="en-MY" sz="2400" b="1" dirty="0"/>
              <a:t>音樂</a:t>
            </a:r>
            <a:r>
              <a:rPr lang="zh-CN" altLang="en-US" sz="2400" b="1" dirty="0"/>
              <a:t>無法連貫性播放</a:t>
            </a:r>
            <a:endParaRPr lang="en-MY" altLang="zh-CN" sz="2400" b="1" dirty="0"/>
          </a:p>
          <a:p>
            <a:endParaRPr lang="en-MY" altLang="zh-CN" sz="1600" b="1" dirty="0"/>
          </a:p>
          <a:p>
            <a:r>
              <a:rPr lang="en-MY" dirty="0"/>
              <a:t>  </a:t>
            </a:r>
            <a:r>
              <a:rPr lang="en-US" dirty="0"/>
              <a:t>  </a:t>
            </a:r>
            <a:r>
              <a:rPr lang="en-US" altLang="zh-CN" dirty="0"/>
              <a:t>- </a:t>
            </a:r>
            <a:r>
              <a:rPr lang="zh-CN" altLang="en-US" dirty="0"/>
              <a:t>用</a:t>
            </a:r>
            <a:r>
              <a:rPr lang="en-US" altLang="zh-CN" dirty="0"/>
              <a:t>JavaScript</a:t>
            </a:r>
            <a:r>
              <a:rPr lang="zh-CN" altLang="en-US" dirty="0"/>
              <a:t>寫</a:t>
            </a:r>
            <a:r>
              <a:rPr lang="en-US" altLang="zh-CN" dirty="0"/>
              <a:t>function</a:t>
            </a:r>
            <a:r>
              <a:rPr lang="zh-CN" altLang="en-US" dirty="0"/>
              <a:t>來串聯</a:t>
            </a:r>
            <a:r>
              <a:rPr lang="en-US" altLang="zh-CN" dirty="0"/>
              <a:t>audio</a:t>
            </a:r>
            <a:r>
              <a:rPr lang="zh-CN" altLang="en-US" dirty="0"/>
              <a:t>里的音樂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10038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36238D9-9CBC-4273-B9B0-88D714244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4220067-D92C-41E4-BBAE-AFF37DF090F5}"/>
              </a:ext>
            </a:extLst>
          </p:cNvPr>
          <p:cNvSpPr txBox="1"/>
          <p:nvPr/>
        </p:nvSpPr>
        <p:spPr>
          <a:xfrm>
            <a:off x="4823791" y="3220279"/>
            <a:ext cx="341906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latin typeface="Baskerville Old Face" panose="02020602080505020303" pitchFamily="18" charset="0"/>
              </a:rPr>
              <a:t>  4-7	Web</a:t>
            </a:r>
            <a:r>
              <a:rPr lang="zh-CN" altLang="en-US" dirty="0">
                <a:latin typeface="Baskerville Old Face" panose="02020602080505020303" pitchFamily="18" charset="0"/>
              </a:rPr>
              <a:t> </a:t>
            </a:r>
            <a:r>
              <a:rPr lang="en-MY" altLang="zh-CN" dirty="0">
                <a:latin typeface="Baskerville Old Face" panose="02020602080505020303" pitchFamily="18" charset="0"/>
              </a:rPr>
              <a:t>Page Overview</a:t>
            </a:r>
          </a:p>
          <a:p>
            <a:r>
              <a:rPr lang="en-MY" altLang="zh-CN" dirty="0">
                <a:latin typeface="Baskerville Old Face" panose="02020602080505020303" pitchFamily="18" charset="0"/>
              </a:rPr>
              <a:t> 8</a:t>
            </a:r>
            <a:r>
              <a:rPr lang="en-US" altLang="zh-CN" dirty="0">
                <a:latin typeface="Baskerville Old Face" panose="02020602080505020303" pitchFamily="18" charset="0"/>
              </a:rPr>
              <a:t>-12	</a:t>
            </a:r>
            <a:r>
              <a:rPr lang="en-MY" altLang="zh-CN" dirty="0">
                <a:latin typeface="Baskerville Old Face" panose="02020602080505020303" pitchFamily="18" charset="0"/>
              </a:rPr>
              <a:t>Web</a:t>
            </a:r>
            <a:r>
              <a:rPr lang="zh-CN" altLang="en-US" dirty="0">
                <a:latin typeface="Baskerville Old Face" panose="02020602080505020303" pitchFamily="18" charset="0"/>
              </a:rPr>
              <a:t> </a:t>
            </a:r>
            <a:r>
              <a:rPr lang="en-MY" altLang="zh-CN" dirty="0">
                <a:latin typeface="Baskerville Old Face" panose="02020602080505020303" pitchFamily="18" charset="0"/>
              </a:rPr>
              <a:t>Page</a:t>
            </a:r>
            <a:r>
              <a:rPr lang="zh-CN" altLang="en-US" dirty="0">
                <a:latin typeface="Baskerville Old Face" panose="02020602080505020303" pitchFamily="18" charset="0"/>
              </a:rPr>
              <a:t> </a:t>
            </a:r>
            <a:r>
              <a:rPr lang="en-MY" altLang="zh-CN" dirty="0">
                <a:latin typeface="Baskerville Old Face" panose="02020602080505020303" pitchFamily="18" charset="0"/>
              </a:rPr>
              <a:t>Introduction</a:t>
            </a:r>
          </a:p>
          <a:p>
            <a:r>
              <a:rPr lang="en-MY" altLang="zh-CN" dirty="0">
                <a:latin typeface="Baskerville Old Face" panose="02020602080505020303" pitchFamily="18" charset="0"/>
              </a:rPr>
              <a:t>13</a:t>
            </a:r>
            <a:r>
              <a:rPr lang="en-US" altLang="zh-CN" dirty="0">
                <a:latin typeface="Baskerville Old Face" panose="02020602080505020303" pitchFamily="18" charset="0"/>
              </a:rPr>
              <a:t>-14	Difficulty &amp; Solution</a:t>
            </a:r>
            <a:endParaRPr lang="en-MY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459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AC636C3-C282-416D-9D71-99E4F2108043}"/>
              </a:ext>
            </a:extLst>
          </p:cNvPr>
          <p:cNvSpPr/>
          <p:nvPr/>
        </p:nvSpPr>
        <p:spPr>
          <a:xfrm>
            <a:off x="-92765" y="2014330"/>
            <a:ext cx="12510052" cy="2663687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" algn="ctr"/>
            <a:r>
              <a:rPr lang="en-MY" sz="4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W E B   P A G E   O V E R V I E W</a:t>
            </a:r>
          </a:p>
        </p:txBody>
      </p:sp>
    </p:spTree>
    <p:extLst>
      <p:ext uri="{BB962C8B-B14F-4D97-AF65-F5344CB8AC3E}">
        <p14:creationId xmlns:p14="http://schemas.microsoft.com/office/powerpoint/2010/main" val="3013870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>
            <a:extLst>
              <a:ext uri="{FF2B5EF4-FFF2-40B4-BE49-F238E27FC236}">
                <a16:creationId xmlns:a16="http://schemas.microsoft.com/office/drawing/2014/main" id="{31FD8FAE-27E7-4782-B62C-C3B55F3D6BF2}"/>
              </a:ext>
            </a:extLst>
          </p:cNvPr>
          <p:cNvSpPr/>
          <p:nvPr/>
        </p:nvSpPr>
        <p:spPr>
          <a:xfrm flipV="1">
            <a:off x="4260376" y="0"/>
            <a:ext cx="3671248" cy="1897039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3E6D58-655A-4B36-A5CA-8707D9C94541}"/>
              </a:ext>
            </a:extLst>
          </p:cNvPr>
          <p:cNvSpPr txBox="1"/>
          <p:nvPr/>
        </p:nvSpPr>
        <p:spPr>
          <a:xfrm>
            <a:off x="5929127" y="146757"/>
            <a:ext cx="3593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I</a:t>
            </a:r>
          </a:p>
          <a:p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N</a:t>
            </a:r>
          </a:p>
          <a:p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D</a:t>
            </a:r>
          </a:p>
          <a:p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E</a:t>
            </a:r>
          </a:p>
          <a:p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X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C4A2338-BDA4-4D6D-ADAE-A3D17A9C6F30}"/>
              </a:ext>
            </a:extLst>
          </p:cNvPr>
          <p:cNvSpPr txBox="1"/>
          <p:nvPr/>
        </p:nvSpPr>
        <p:spPr>
          <a:xfrm>
            <a:off x="992265" y="622852"/>
            <a:ext cx="2876744" cy="73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>
                <a:latin typeface="Arabic Typesetting" panose="020B0604020202020204" pitchFamily="66" charset="-78"/>
                <a:cs typeface="Arabic Typesetting" panose="020B0604020202020204" pitchFamily="66" charset="-78"/>
                <a:hlinkClick r:id="rId2"/>
              </a:rPr>
              <a:t>http://140.116.245.148/WebCourse/students/e24035097/hw2/index.html</a:t>
            </a:r>
            <a:endParaRPr lang="en-MY" sz="2000" dirty="0">
              <a:latin typeface="Arabic Typesetting" panose="020B0604020202020204" pitchFamily="66" charset="-78"/>
              <a:cs typeface="Arabic Typesetting" panose="020B0604020202020204" pitchFamily="66" charset="-7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2942A73-3DA3-4915-8EDD-57B48FD15B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69" b="4906"/>
          <a:stretch/>
        </p:blipFill>
        <p:spPr>
          <a:xfrm>
            <a:off x="642730" y="1748524"/>
            <a:ext cx="10906539" cy="5109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005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>
            <a:extLst>
              <a:ext uri="{FF2B5EF4-FFF2-40B4-BE49-F238E27FC236}">
                <a16:creationId xmlns:a16="http://schemas.microsoft.com/office/drawing/2014/main" id="{EC244930-5D6A-4010-9D02-EB323D6846E5}"/>
              </a:ext>
            </a:extLst>
          </p:cNvPr>
          <p:cNvSpPr/>
          <p:nvPr/>
        </p:nvSpPr>
        <p:spPr>
          <a:xfrm flipV="1">
            <a:off x="4508953" y="45704"/>
            <a:ext cx="3174093" cy="989454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AE9DC9D-DD85-4F52-9972-A655DB00F3C3}"/>
              </a:ext>
            </a:extLst>
          </p:cNvPr>
          <p:cNvSpPr txBox="1"/>
          <p:nvPr/>
        </p:nvSpPr>
        <p:spPr>
          <a:xfrm>
            <a:off x="5543604" y="0"/>
            <a:ext cx="1104791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SCROLL</a:t>
            </a:r>
          </a:p>
          <a:p>
            <a:pPr algn="ctr">
              <a:lnSpc>
                <a:spcPct val="150000"/>
              </a:lnSpc>
            </a:pPr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DOWN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A52977-2CA0-4312-A4B9-FC399474F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75" b="5872"/>
          <a:stretch/>
        </p:blipFill>
        <p:spPr>
          <a:xfrm>
            <a:off x="0" y="1181610"/>
            <a:ext cx="12192000" cy="56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3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A6C12C0-2247-4A67-BF68-ACBFE4C79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62" b="5485"/>
          <a:stretch/>
        </p:blipFill>
        <p:spPr>
          <a:xfrm>
            <a:off x="0" y="0"/>
            <a:ext cx="12192000" cy="56586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E0E2F73-55FB-44F3-8F08-8754D0B87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82" b="14185"/>
          <a:stretch/>
        </p:blipFill>
        <p:spPr>
          <a:xfrm>
            <a:off x="0" y="4863548"/>
            <a:ext cx="12192000" cy="212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54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>
            <a:extLst>
              <a:ext uri="{FF2B5EF4-FFF2-40B4-BE49-F238E27FC236}">
                <a16:creationId xmlns:a16="http://schemas.microsoft.com/office/drawing/2014/main" id="{587C1956-70B8-480D-921D-BD879F8C5798}"/>
              </a:ext>
            </a:extLst>
          </p:cNvPr>
          <p:cNvSpPr/>
          <p:nvPr/>
        </p:nvSpPr>
        <p:spPr>
          <a:xfrm flipV="1">
            <a:off x="4508952" y="0"/>
            <a:ext cx="3174093" cy="989454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A015081-E7C8-4CEA-A7EE-7BBF3427E810}"/>
              </a:ext>
            </a:extLst>
          </p:cNvPr>
          <p:cNvSpPr txBox="1"/>
          <p:nvPr/>
        </p:nvSpPr>
        <p:spPr>
          <a:xfrm>
            <a:off x="5450630" y="0"/>
            <a:ext cx="1290738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CLICK ON </a:t>
            </a:r>
          </a:p>
          <a:p>
            <a:pPr algn="ctr">
              <a:lnSpc>
                <a:spcPct val="150000"/>
              </a:lnSpc>
            </a:pPr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IMAGE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7DC9DB-199A-480B-83A6-7DF989818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41" b="5873"/>
          <a:stretch/>
        </p:blipFill>
        <p:spPr>
          <a:xfrm>
            <a:off x="-1" y="1186878"/>
            <a:ext cx="12192000" cy="55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16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AC636C3-C282-416D-9D71-99E4F2108043}"/>
              </a:ext>
            </a:extLst>
          </p:cNvPr>
          <p:cNvSpPr/>
          <p:nvPr/>
        </p:nvSpPr>
        <p:spPr>
          <a:xfrm>
            <a:off x="-92765" y="2014330"/>
            <a:ext cx="12510052" cy="2663687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" algn="ctr"/>
            <a:r>
              <a:rPr lang="en-MY" sz="4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W E B   P A G E   I N T R O D U C T I O N</a:t>
            </a:r>
          </a:p>
        </p:txBody>
      </p:sp>
    </p:spTree>
    <p:extLst>
      <p:ext uri="{BB962C8B-B14F-4D97-AF65-F5344CB8AC3E}">
        <p14:creationId xmlns:p14="http://schemas.microsoft.com/office/powerpoint/2010/main" val="1678261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E70CFED2-10D1-490B-9BB6-DC82FA13E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9" b="4906"/>
          <a:stretch/>
        </p:blipFill>
        <p:spPr>
          <a:xfrm>
            <a:off x="453342" y="1770842"/>
            <a:ext cx="10906539" cy="5109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等腰三角形 4">
            <a:extLst>
              <a:ext uri="{FF2B5EF4-FFF2-40B4-BE49-F238E27FC236}">
                <a16:creationId xmlns:a16="http://schemas.microsoft.com/office/drawing/2014/main" id="{31FD8FAE-27E7-4782-B62C-C3B55F3D6BF2}"/>
              </a:ext>
            </a:extLst>
          </p:cNvPr>
          <p:cNvSpPr/>
          <p:nvPr/>
        </p:nvSpPr>
        <p:spPr>
          <a:xfrm flipV="1">
            <a:off x="4260376" y="0"/>
            <a:ext cx="3671248" cy="1897039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3E6D58-655A-4B36-A5CA-8707D9C94541}"/>
              </a:ext>
            </a:extLst>
          </p:cNvPr>
          <p:cNvSpPr txBox="1"/>
          <p:nvPr/>
        </p:nvSpPr>
        <p:spPr>
          <a:xfrm>
            <a:off x="5929127" y="146757"/>
            <a:ext cx="3593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I</a:t>
            </a:r>
          </a:p>
          <a:p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N</a:t>
            </a:r>
          </a:p>
          <a:p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D</a:t>
            </a:r>
          </a:p>
          <a:p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E</a:t>
            </a:r>
          </a:p>
          <a:p>
            <a:r>
              <a:rPr lang="en-MY" b="1" dirty="0">
                <a:solidFill>
                  <a:schemeClr val="bg1"/>
                </a:solidFill>
                <a:latin typeface="Bradley Hand ITC" panose="03070402050302030203" pitchFamily="66" charset="0"/>
              </a:rPr>
              <a:t>X</a:t>
            </a:r>
          </a:p>
        </p:txBody>
      </p:sp>
      <p:sp>
        <p:nvSpPr>
          <p:cNvPr id="2" name="圖說文字: 雙折線加上強調線 1">
            <a:extLst>
              <a:ext uri="{FF2B5EF4-FFF2-40B4-BE49-F238E27FC236}">
                <a16:creationId xmlns:a16="http://schemas.microsoft.com/office/drawing/2014/main" id="{24A055EF-E917-4359-8AAF-A1C3E00C1B29}"/>
              </a:ext>
            </a:extLst>
          </p:cNvPr>
          <p:cNvSpPr/>
          <p:nvPr/>
        </p:nvSpPr>
        <p:spPr>
          <a:xfrm>
            <a:off x="7931624" y="377584"/>
            <a:ext cx="4075702" cy="1141870"/>
          </a:xfrm>
          <a:prstGeom prst="accentCallout3">
            <a:avLst>
              <a:gd name="adj1" fmla="val 50145"/>
              <a:gd name="adj2" fmla="val -2591"/>
              <a:gd name="adj3" fmla="val 65620"/>
              <a:gd name="adj4" fmla="val -13384"/>
              <a:gd name="adj5" fmla="val 101861"/>
              <a:gd name="adj6" fmla="val -12458"/>
              <a:gd name="adj7" fmla="val 128420"/>
              <a:gd name="adj8" fmla="val -7683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BAR on The Top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-located on top</a:t>
            </a:r>
          </a:p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 used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overflow, background-color, position, padding, width, float, text-decoration, font-family,  z-index</a:t>
            </a:r>
          </a:p>
        </p:txBody>
      </p:sp>
      <p:sp>
        <p:nvSpPr>
          <p:cNvPr id="7" name="圖說文字: 雙折線加上強調線 6">
            <a:extLst>
              <a:ext uri="{FF2B5EF4-FFF2-40B4-BE49-F238E27FC236}">
                <a16:creationId xmlns:a16="http://schemas.microsoft.com/office/drawing/2014/main" id="{FCE9F20D-216F-4E4B-9788-D753853A2725}"/>
              </a:ext>
            </a:extLst>
          </p:cNvPr>
          <p:cNvSpPr/>
          <p:nvPr/>
        </p:nvSpPr>
        <p:spPr>
          <a:xfrm rot="20640764">
            <a:off x="1329147" y="1628688"/>
            <a:ext cx="3138249" cy="1293351"/>
          </a:xfrm>
          <a:prstGeom prst="accentCallout3">
            <a:avLst>
              <a:gd name="adj1" fmla="val 21131"/>
              <a:gd name="adj2" fmla="val -2916"/>
              <a:gd name="adj3" fmla="val 98115"/>
              <a:gd name="adj4" fmla="val -12083"/>
              <a:gd name="adj5" fmla="val 174397"/>
              <a:gd name="adj6" fmla="val -21664"/>
              <a:gd name="adj7" fmla="val 236684"/>
              <a:gd name="adj8" fmla="val 45672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-use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template of 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Animation.CSS –animation name: </a:t>
            </a:r>
            <a:r>
              <a:rPr lang="en-MY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Jello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[transform for 8 s]</a:t>
            </a:r>
          </a:p>
          <a:p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text-align, position, top, left, transform, animation-name, duration, keyframes</a:t>
            </a:r>
          </a:p>
        </p:txBody>
      </p:sp>
      <p:sp>
        <p:nvSpPr>
          <p:cNvPr id="10" name="圖說文字: 雙折線加上強調線 9">
            <a:extLst>
              <a:ext uri="{FF2B5EF4-FFF2-40B4-BE49-F238E27FC236}">
                <a16:creationId xmlns:a16="http://schemas.microsoft.com/office/drawing/2014/main" id="{9845DF30-25E4-45E8-9D2A-FBE6F987C624}"/>
              </a:ext>
            </a:extLst>
          </p:cNvPr>
          <p:cNvSpPr/>
          <p:nvPr/>
        </p:nvSpPr>
        <p:spPr>
          <a:xfrm rot="20640764">
            <a:off x="8554299" y="4576441"/>
            <a:ext cx="3096229" cy="1074762"/>
          </a:xfrm>
          <a:prstGeom prst="accentCallout3">
            <a:avLst>
              <a:gd name="adj1" fmla="val 21131"/>
              <a:gd name="adj2" fmla="val -2916"/>
              <a:gd name="adj3" fmla="val 98115"/>
              <a:gd name="adj4" fmla="val -12083"/>
              <a:gd name="adj5" fmla="val 37269"/>
              <a:gd name="adj6" fmla="val -33502"/>
              <a:gd name="adj7" fmla="val 21175"/>
              <a:gd name="adj8" fmla="val -30412"/>
            </a:avLst>
          </a:prstGeom>
          <a:solidFill>
            <a:schemeClr val="accent4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MY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BACKGROUND IMAGE</a:t>
            </a:r>
          </a:p>
          <a:p>
            <a:r>
              <a:rPr lang="en-MY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-CSS Used</a:t>
            </a:r>
            <a:r>
              <a:rPr lang="en-MY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background-image, position, repeat, size; height</a:t>
            </a:r>
          </a:p>
        </p:txBody>
      </p:sp>
    </p:spTree>
    <p:extLst>
      <p:ext uri="{BB962C8B-B14F-4D97-AF65-F5344CB8AC3E}">
        <p14:creationId xmlns:p14="http://schemas.microsoft.com/office/powerpoint/2010/main" val="45150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507</Words>
  <Application>Microsoft Office PowerPoint</Application>
  <PresentationFormat>寬螢幕</PresentationFormat>
  <Paragraphs>80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3" baseType="lpstr">
      <vt:lpstr>等线</vt:lpstr>
      <vt:lpstr>新細明體</vt:lpstr>
      <vt:lpstr>Arabic Typesetting</vt:lpstr>
      <vt:lpstr>Arial</vt:lpstr>
      <vt:lpstr>Baskerville Old Face</vt:lpstr>
      <vt:lpstr>Bradley Hand ITC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郭雯瀅</dc:creator>
  <cp:lastModifiedBy>郭雯瀅</cp:lastModifiedBy>
  <cp:revision>68</cp:revision>
  <dcterms:created xsi:type="dcterms:W3CDTF">2018-04-15T15:51:30Z</dcterms:created>
  <dcterms:modified xsi:type="dcterms:W3CDTF">2018-05-06T11:47:59Z</dcterms:modified>
</cp:coreProperties>
</file>